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6" r:id="rId2"/>
    <p:sldId id="577" r:id="rId3"/>
    <p:sldId id="578" r:id="rId4"/>
    <p:sldId id="570" r:id="rId5"/>
    <p:sldId id="571" r:id="rId6"/>
    <p:sldId id="572" r:id="rId7"/>
    <p:sldId id="579" r:id="rId8"/>
    <p:sldId id="580" r:id="rId9"/>
    <p:sldId id="581" r:id="rId10"/>
    <p:sldId id="575" r:id="rId11"/>
    <p:sldId id="574" r:id="rId12"/>
  </p:sldIdLst>
  <p:sldSz cx="9144000" cy="6858000" type="screen4x3"/>
  <p:notesSz cx="6797675" cy="9928225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66"/>
    <a:srgbClr val="CCECFF"/>
    <a:srgbClr val="7B7B7B"/>
    <a:srgbClr val="969696"/>
    <a:srgbClr val="B80000"/>
    <a:srgbClr val="FFCC00"/>
    <a:srgbClr val="FFCC99"/>
    <a:srgbClr val="FFFF99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124" autoAdjust="0"/>
  </p:normalViewPr>
  <p:slideViewPr>
    <p:cSldViewPr>
      <p:cViewPr varScale="1">
        <p:scale>
          <a:sx n="70" d="100"/>
          <a:sy n="70" d="100"/>
        </p:scale>
        <p:origin x="13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405" cy="497413"/>
          </a:xfrm>
          <a:prstGeom prst="rect">
            <a:avLst/>
          </a:prstGeom>
        </p:spPr>
        <p:txBody>
          <a:bodyPr vert="horz" lIns="88156" tIns="44078" rIns="88156" bIns="4407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753" y="0"/>
            <a:ext cx="2945405" cy="497413"/>
          </a:xfrm>
          <a:prstGeom prst="rect">
            <a:avLst/>
          </a:prstGeom>
        </p:spPr>
        <p:txBody>
          <a:bodyPr vert="horz" lIns="88156" tIns="44078" rIns="88156" bIns="44078" rtlCol="0"/>
          <a:lstStyle>
            <a:lvl1pPr algn="r">
              <a:defRPr sz="1200"/>
            </a:lvl1pPr>
          </a:lstStyle>
          <a:p>
            <a:fld id="{1CCAA9E9-DED2-4255-9E4D-E6C26128AE38}" type="datetimeFigureOut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30813"/>
            <a:ext cx="2945405" cy="497413"/>
          </a:xfrm>
          <a:prstGeom prst="rect">
            <a:avLst/>
          </a:prstGeom>
        </p:spPr>
        <p:txBody>
          <a:bodyPr vert="horz" lIns="88156" tIns="44078" rIns="88156" bIns="4407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753" y="9430813"/>
            <a:ext cx="2945405" cy="497413"/>
          </a:xfrm>
          <a:prstGeom prst="rect">
            <a:avLst/>
          </a:prstGeom>
        </p:spPr>
        <p:txBody>
          <a:bodyPr vert="horz" lIns="88156" tIns="44078" rIns="88156" bIns="44078" rtlCol="0" anchor="b"/>
          <a:lstStyle>
            <a:lvl1pPr algn="r">
              <a:defRPr sz="1200"/>
            </a:lvl1pPr>
          </a:lstStyle>
          <a:p>
            <a:fld id="{DA54F95F-4D3C-4F60-B7D4-71072D7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54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2945659" cy="498135"/>
          </a:xfrm>
          <a:prstGeom prst="rect">
            <a:avLst/>
          </a:prstGeom>
        </p:spPr>
        <p:txBody>
          <a:bodyPr vert="horz" lIns="95516" tIns="47762" rIns="95516" bIns="47762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9"/>
            <a:ext cx="2945659" cy="498135"/>
          </a:xfrm>
          <a:prstGeom prst="rect">
            <a:avLst/>
          </a:prstGeom>
        </p:spPr>
        <p:txBody>
          <a:bodyPr vert="horz" lIns="95516" tIns="47762" rIns="95516" bIns="47762" rtlCol="0"/>
          <a:lstStyle>
            <a:lvl1pPr algn="r">
              <a:defRPr sz="1300"/>
            </a:lvl1pPr>
          </a:lstStyle>
          <a:p>
            <a:fld id="{BE7F1DD2-9A69-4A30-A20B-8ED9F9F614F2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6" tIns="47762" rIns="95516" bIns="47762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5"/>
            <a:ext cx="5438140" cy="3909239"/>
          </a:xfrm>
          <a:prstGeom prst="rect">
            <a:avLst/>
          </a:prstGeom>
        </p:spPr>
        <p:txBody>
          <a:bodyPr vert="horz" lIns="95516" tIns="47762" rIns="95516" bIns="47762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100"/>
            <a:ext cx="2945659" cy="498134"/>
          </a:xfrm>
          <a:prstGeom prst="rect">
            <a:avLst/>
          </a:prstGeom>
        </p:spPr>
        <p:txBody>
          <a:bodyPr vert="horz" lIns="95516" tIns="47762" rIns="95516" bIns="47762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100"/>
            <a:ext cx="2945659" cy="498134"/>
          </a:xfrm>
          <a:prstGeom prst="rect">
            <a:avLst/>
          </a:prstGeom>
        </p:spPr>
        <p:txBody>
          <a:bodyPr vert="horz" lIns="95516" tIns="47762" rIns="95516" bIns="47762" rtlCol="0" anchor="b"/>
          <a:lstStyle>
            <a:lvl1pPr algn="r">
              <a:defRPr sz="1300"/>
            </a:lvl1pPr>
          </a:lstStyle>
          <a:p>
            <a:fld id="{A9E2EF1F-5AB9-4920-AF5B-E1DBE1708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92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85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68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1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2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AE36C8B-C4B2-43FC-8BAD-33A06C3B5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b="4696"/>
          <a:stretch/>
        </p:blipFill>
        <p:spPr>
          <a:xfrm rot="5400000">
            <a:off x="1141791" y="-1143000"/>
            <a:ext cx="6858000" cy="9144000"/>
          </a:xfrm>
          <a:prstGeom prst="rect">
            <a:avLst/>
          </a:prstGeom>
        </p:spPr>
      </p:pic>
      <p:sp>
        <p:nvSpPr>
          <p:cNvPr id="8" name="文本占位符 13">
            <a:extLst>
              <a:ext uri="{FF2B5EF4-FFF2-40B4-BE49-F238E27FC236}">
                <a16:creationId xmlns:a16="http://schemas.microsoft.com/office/drawing/2014/main" xmlns="" id="{89E4BC41-1711-4A51-A76C-C53781E48E6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3731" y="5743202"/>
            <a:ext cx="3802115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875" indent="0">
              <a:buNone/>
              <a:defRPr/>
            </a:lvl2pPr>
            <a:lvl3pPr marL="685748" indent="0">
              <a:buNone/>
              <a:defRPr/>
            </a:lvl3pPr>
            <a:lvl4pPr marL="1028622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altLang="zh-CN" dirty="0" smtClean="0"/>
              <a:t>Speaker name and title</a:t>
            </a:r>
            <a:endParaRPr lang="en-US" altLang="zh-CN" dirty="0"/>
          </a:p>
        </p:txBody>
      </p:sp>
      <p:sp>
        <p:nvSpPr>
          <p:cNvPr id="9" name="文本占位符 13">
            <a:extLst>
              <a:ext uri="{FF2B5EF4-FFF2-40B4-BE49-F238E27FC236}">
                <a16:creationId xmlns:a16="http://schemas.microsoft.com/office/drawing/2014/main" xmlns="" id="{F9135DB9-36A4-401A-B718-F06D2DCCAB27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07504" y="6165304"/>
            <a:ext cx="3802115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875" indent="0">
              <a:buNone/>
              <a:defRPr/>
            </a:lvl2pPr>
            <a:lvl3pPr marL="685748" indent="0">
              <a:buNone/>
              <a:defRPr/>
            </a:lvl3pPr>
            <a:lvl4pPr marL="1028622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altLang="zh-CN" dirty="0" smtClean="0"/>
              <a:t>www.padauk.com.tw</a:t>
            </a:r>
            <a:endParaRPr lang="en-US" altLang="en-US" dirty="0"/>
          </a:p>
        </p:txBody>
      </p:sp>
      <p:grpSp>
        <p:nvGrpSpPr>
          <p:cNvPr id="11" name="群組 10"/>
          <p:cNvGrpSpPr/>
          <p:nvPr userDrawn="1"/>
        </p:nvGrpSpPr>
        <p:grpSpPr>
          <a:xfrm>
            <a:off x="0" y="-29139"/>
            <a:ext cx="9142791" cy="1664777"/>
            <a:chOff x="0" y="-27384"/>
            <a:chExt cx="12191999" cy="1755575"/>
          </a:xfrm>
        </p:grpSpPr>
        <p:grpSp>
          <p:nvGrpSpPr>
            <p:cNvPr id="12" name="群組 18"/>
            <p:cNvGrpSpPr>
              <a:grpSpLocks/>
            </p:cNvGrpSpPr>
            <p:nvPr/>
          </p:nvGrpSpPr>
          <p:grpSpPr bwMode="auto">
            <a:xfrm>
              <a:off x="0" y="0"/>
              <a:ext cx="9223109" cy="1728191"/>
              <a:chOff x="0" y="0"/>
              <a:chExt cx="8533333" cy="1666667"/>
            </a:xfrm>
          </p:grpSpPr>
          <p:pic>
            <p:nvPicPr>
              <p:cNvPr id="16" name="圖片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533333" cy="1666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圖片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3901" y="1085850"/>
                <a:ext cx="3848100" cy="533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矩形 12"/>
            <p:cNvSpPr/>
            <p:nvPr/>
          </p:nvSpPr>
          <p:spPr>
            <a:xfrm>
              <a:off x="8084052" y="-1"/>
              <a:ext cx="4107947" cy="172819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6582843" y="-27384"/>
              <a:ext cx="3002417" cy="1755575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矩形 17"/>
          <p:cNvSpPr/>
          <p:nvPr userDrawn="1"/>
        </p:nvSpPr>
        <p:spPr>
          <a:xfrm>
            <a:off x="6444208" y="6105251"/>
            <a:ext cx="2520280" cy="518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802693" y="2698672"/>
            <a:ext cx="4968552" cy="518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應廣科技股份有限公司</a:t>
            </a:r>
          </a:p>
        </p:txBody>
      </p:sp>
      <p:sp>
        <p:nvSpPr>
          <p:cNvPr id="20" name="矩形 19"/>
          <p:cNvSpPr/>
          <p:nvPr userDrawn="1"/>
        </p:nvSpPr>
        <p:spPr>
          <a:xfrm>
            <a:off x="2339752" y="3405101"/>
            <a:ext cx="4968552" cy="518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b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rPr>
              <a:t>PADAUK</a:t>
            </a:r>
            <a:r>
              <a:rPr lang="zh-TW" altLang="en-US" sz="2600" b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rPr>
              <a:t>Technology Co., Ltd.</a:t>
            </a:r>
            <a:endParaRPr lang="zh-TW" altLang="en-US" sz="2600" b="1" dirty="0">
              <a:solidFill>
                <a:schemeClr val="accent2">
                  <a:lumMod val="50000"/>
                </a:schemeClr>
              </a:solidFill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7" y="2492896"/>
            <a:ext cx="754828" cy="137686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621140"/>
            <a:ext cx="9142791" cy="26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E4DC351-19FF-43C2-8037-957B8122B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2" b="37812"/>
          <a:stretch/>
        </p:blipFill>
        <p:spPr>
          <a:xfrm>
            <a:off x="0" y="1943100"/>
            <a:ext cx="9144000" cy="2971800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02447" y="2606713"/>
            <a:ext cx="4824451" cy="65679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7" y="3392874"/>
            <a:ext cx="4824451" cy="1015623"/>
          </a:xfrm>
        </p:spPr>
        <p:txBody>
          <a:bodyPr anchor="t">
            <a:norm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381EE537-BE9A-44E6-A833-ECCCEA69BF38}"/>
              </a:ext>
            </a:extLst>
          </p:cNvPr>
          <p:cNvCxnSpPr/>
          <p:nvPr userDrawn="1"/>
        </p:nvCxnSpPr>
        <p:spPr>
          <a:xfrm>
            <a:off x="0" y="194310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D25C70F2-6374-4793-8EAC-9380F6774E46}"/>
              </a:ext>
            </a:extLst>
          </p:cNvPr>
          <p:cNvCxnSpPr/>
          <p:nvPr userDrawn="1"/>
        </p:nvCxnSpPr>
        <p:spPr>
          <a:xfrm>
            <a:off x="0" y="491490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97352"/>
            <a:ext cx="9144000" cy="2642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661"/>
            <a:ext cx="1438185" cy="7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502449" y="6318963"/>
            <a:ext cx="1261239" cy="20638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452319" y="6318963"/>
            <a:ext cx="1188045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99546"/>
            <a:ext cx="9144000" cy="2642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4" y="908720"/>
            <a:ext cx="9144000" cy="216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661"/>
            <a:ext cx="1438185" cy="7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99546"/>
            <a:ext cx="9144000" cy="2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A3C0E35-6900-4E5C-84EA-F5B3F9616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b="469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502447" y="1992532"/>
            <a:ext cx="3367478" cy="655784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502447" y="2834504"/>
            <a:ext cx="336747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200" smtClean="0">
                <a:solidFill>
                  <a:schemeClr val="tx1"/>
                </a:solidFill>
                <a:effectLst/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502447" y="3150138"/>
            <a:ext cx="336747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200" smtClean="0">
                <a:solidFill>
                  <a:schemeClr val="tx1"/>
                </a:solidFill>
                <a:effectLst/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93714"/>
            <a:ext cx="9144000" cy="2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4"/>
            <a:ext cx="8137922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1123953"/>
            <a:ext cx="8137922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4" name="平行四边形 13"/>
          <p:cNvSpPr/>
          <p:nvPr/>
        </p:nvSpPr>
        <p:spPr>
          <a:xfrm flipH="1">
            <a:off x="502444" y="1006281"/>
            <a:ext cx="8137922" cy="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/>
          </a:p>
        </p:txBody>
      </p:sp>
      <p:sp>
        <p:nvSpPr>
          <p:cNvPr id="17" name="日期占位符 3">
            <a:extLst>
              <a:ext uri="{FF2B5EF4-FFF2-40B4-BE49-F238E27FC236}">
                <a16:creationId xmlns:a16="http://schemas.microsoft.com/office/drawing/2014/main" xmlns="" id="{B15FB670-1CB8-408A-866E-C402D6C61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1302" y="6238886"/>
            <a:ext cx="104140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页脚占位符 4">
            <a:extLst>
              <a:ext uri="{FF2B5EF4-FFF2-40B4-BE49-F238E27FC236}">
                <a16:creationId xmlns:a16="http://schemas.microsoft.com/office/drawing/2014/main" xmlns="" id="{6B548A66-92E4-46DB-AED4-419A1AE91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449" y="6238886"/>
            <a:ext cx="310515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9" name="灯片编号占位符 5">
            <a:extLst>
              <a:ext uri="{FF2B5EF4-FFF2-40B4-BE49-F238E27FC236}">
                <a16:creationId xmlns:a16="http://schemas.microsoft.com/office/drawing/2014/main" xmlns="" id="{D280CA3A-9277-4146-B34B-1CE445EEE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49" y="6238886"/>
            <a:ext cx="218241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4" r:id="rId3"/>
    <p:sldLayoutId id="2147483655" r:id="rId4"/>
    <p:sldLayoutId id="214748366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7">
          <p15:clr>
            <a:srgbClr val="F26B43"/>
          </p15:clr>
        </p15:guide>
        <p15:guide id="2" pos="5443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08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" y="4869160"/>
            <a:ext cx="9134553" cy="156759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99772" y="28672"/>
            <a:ext cx="2844228" cy="598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</a:rPr>
              <a:t>股票代號：</a:t>
            </a:r>
            <a:r>
              <a:rPr lang="en-US" altLang="zh-TW" sz="2800" b="1" dirty="0">
                <a:solidFill>
                  <a:srgbClr val="FF0000"/>
                </a:solidFill>
              </a:rPr>
              <a:t>6716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免責聲明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55576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847941" y="1450998"/>
            <a:ext cx="74366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/>
              <a:t>本簡報係本公司於簡報當時之主、客觀因素，對過去、現在及未來之營運彙總與評估；其中含有前瞻性之論述，將受風險、不確定性及推論所影響，部分將超出本公司的控制之外，實際結論可能與這些前瞻性論述有所不同。</a:t>
            </a:r>
          </a:p>
          <a:p>
            <a:pPr algn="just"/>
            <a:r>
              <a:rPr lang="zh-TW" altLang="en-US" sz="2400" dirty="0"/>
              <a:t>所提供之資訊</a:t>
            </a:r>
            <a:r>
              <a:rPr lang="en-US" altLang="zh-TW" sz="2400" dirty="0"/>
              <a:t>(</a:t>
            </a:r>
            <a:r>
              <a:rPr lang="zh-TW" altLang="en-US" sz="2400" dirty="0"/>
              <a:t>包含對未來的看法</a:t>
            </a:r>
            <a:r>
              <a:rPr lang="en-US" altLang="zh-TW" sz="2400" dirty="0"/>
              <a:t>)</a:t>
            </a:r>
            <a:r>
              <a:rPr lang="zh-TW" altLang="en-US" sz="2400" dirty="0"/>
              <a:t>，並未明示或暗示的表達或保證其具有正確性、完整性及可靠性；亦不代表本公司、產業狀況及後續重大發展之完整論述。</a:t>
            </a:r>
          </a:p>
          <a:p>
            <a:pPr algn="just"/>
            <a:r>
              <a:rPr lang="zh-TW" altLang="en-US" sz="2400" dirty="0"/>
              <a:t>本簡報中對未來之展望，反應本公司截至目前為止之看法，若有任何變更或調整時，本公司並不負有隨時提醒及更新之責任。</a:t>
            </a:r>
          </a:p>
          <a:p>
            <a:pPr algn="just"/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2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簡明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合併資產負債表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742428"/>
              </p:ext>
            </p:extLst>
          </p:nvPr>
        </p:nvGraphicFramePr>
        <p:xfrm>
          <a:off x="1259632" y="1124744"/>
          <a:ext cx="6301009" cy="478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4586"/>
                <a:gridCol w="1272141"/>
                <a:gridCol w="1272141"/>
                <a:gridCol w="1272141"/>
              </a:tblGrid>
              <a:tr h="2622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j-ea"/>
                        </a:rPr>
                        <a:t>110/9/30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109/12/31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j-ea"/>
                        </a:rPr>
                        <a:t>109/9/30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流動資產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814,472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634,847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590,357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550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透過其他綜合損益按公允價值衡量之金融資產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98,895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17,643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12,642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不動產、廠房及設備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11,729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7,249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7,548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使用權資產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42,826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46,642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48,370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無形資產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12,623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19,596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22,101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j-ea"/>
                        </a:rPr>
                        <a:t>其他資產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10,748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8,140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8,632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資產總額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991,293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734,117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689,650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流動負債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203,220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145,055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131,208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j-ea"/>
                        </a:rPr>
                        <a:t>非流動負債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37,114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41,211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42,934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負債總額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240,334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186,266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174,142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股本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245,234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222,940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222,300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資本公積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126,588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126,588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126,523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保留盈餘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306,444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202,779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166,685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其他權益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72,693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(4,456)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-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j-ea"/>
                        </a:rPr>
                        <a:t>權益總額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750,959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j-ea"/>
                        </a:rPr>
                        <a:t>547,851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</a:rPr>
                        <a:t>515,508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1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8108"/>
              </p:ext>
            </p:extLst>
          </p:nvPr>
        </p:nvGraphicFramePr>
        <p:xfrm>
          <a:off x="1403648" y="1340768"/>
          <a:ext cx="6264696" cy="317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/>
                <a:gridCol w="1512168"/>
                <a:gridCol w="1440160"/>
              </a:tblGrid>
              <a:tr h="3969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110</a:t>
                      </a: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年前三季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109</a:t>
                      </a: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年前三季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營業活動之淨現金流入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出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245,287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70,775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投資活動之淨現金流入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出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46,144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(19,604)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籌資活動之淨現金</a:t>
                      </a: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流 </a:t>
                      </a:r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出</a:t>
                      </a:r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)</a:t>
                      </a: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(83,714)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24,515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匯率變動影響數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(107)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-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本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期現金及約當現金</a:t>
                      </a: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增加數 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207,610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75,686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期初現金及約當現金</a:t>
                      </a: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餘額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374,102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225,077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期末現金及約當現金</a:t>
                      </a: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餘額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581,712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300,763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xmlns="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合併現金流量表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61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179513" y="6309320"/>
            <a:ext cx="1584175" cy="255233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 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96136" y="188640"/>
            <a:ext cx="3347864" cy="886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chemeClr val="bg1">
                    <a:lumMod val="50000"/>
                  </a:schemeClr>
                </a:solidFill>
              </a:rPr>
              <a:t>股票代號：</a:t>
            </a:r>
            <a:r>
              <a:rPr lang="en-US" altLang="zh-TW" sz="3200" b="1" dirty="0">
                <a:solidFill>
                  <a:srgbClr val="FF0000"/>
                </a:solidFill>
              </a:rPr>
              <a:t>6716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87824" y="5293657"/>
            <a:ext cx="3454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/>
              <a:t>特                        助    黃</a:t>
            </a:r>
            <a:r>
              <a:rPr lang="zh-TW" altLang="en-US" sz="2000" b="1" dirty="0"/>
              <a:t>俊</a:t>
            </a:r>
            <a:r>
              <a:rPr lang="zh-TW" altLang="en-US" sz="2000" b="1" dirty="0" smtClean="0"/>
              <a:t>琅</a:t>
            </a:r>
            <a:endParaRPr lang="zh-TW" altLang="en-US" sz="2000" b="1" dirty="0"/>
          </a:p>
          <a:p>
            <a:r>
              <a:rPr lang="zh-TW" altLang="en-US" sz="2000" b="1" dirty="0"/>
              <a:t>財 務 會 計 部 </a:t>
            </a:r>
            <a:r>
              <a:rPr lang="zh-TW" altLang="en-US" sz="2000" b="1" dirty="0" smtClean="0"/>
              <a:t>經 理    廖仁昌</a:t>
            </a:r>
            <a:endParaRPr lang="en-US" altLang="zh-TW" sz="2000" b="1" dirty="0"/>
          </a:p>
        </p:txBody>
      </p:sp>
      <p:sp>
        <p:nvSpPr>
          <p:cNvPr id="11" name="文字版面配置區 1"/>
          <p:cNvSpPr txBox="1">
            <a:spLocks/>
          </p:cNvSpPr>
          <p:nvPr/>
        </p:nvSpPr>
        <p:spPr>
          <a:xfrm>
            <a:off x="5220072" y="1196752"/>
            <a:ext cx="3923928" cy="371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22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客戶身旁最值得信賴的</a:t>
            </a:r>
            <a:r>
              <a:rPr lang="zh-TW" altLang="en-US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夥伴</a:t>
            </a:r>
            <a:endParaRPr lang="en-US" altLang="zh-CN" sz="2200" b="1" dirty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版面配置區 1"/>
          <p:cNvSpPr txBox="1">
            <a:spLocks/>
          </p:cNvSpPr>
          <p:nvPr/>
        </p:nvSpPr>
        <p:spPr>
          <a:xfrm>
            <a:off x="3131840" y="4005064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22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b="1" dirty="0" smtClean="0">
                <a:solidFill>
                  <a:srgbClr val="C00000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法人說明會</a:t>
            </a:r>
            <a:endParaRPr lang="en-US" altLang="zh-TW" sz="3200" b="1" dirty="0" smtClean="0">
              <a:solidFill>
                <a:srgbClr val="C00000"/>
              </a:solidFill>
              <a:latin typeface="+mj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3200" b="1" dirty="0" smtClean="0">
                <a:solidFill>
                  <a:srgbClr val="C00000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2021-11-10</a:t>
            </a:r>
            <a:endParaRPr lang="en-US" altLang="zh-CN" sz="3200" b="1" dirty="0">
              <a:solidFill>
                <a:srgbClr val="C00000"/>
              </a:solidFill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28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" y="5395486"/>
            <a:ext cx="9134553" cy="995485"/>
          </a:xfrm>
          <a:prstGeom prst="rect">
            <a:avLst/>
          </a:prstGeom>
          <a:effectLst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公司簡介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13" y="1556792"/>
            <a:ext cx="3120275" cy="383869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707904" y="1862822"/>
            <a:ext cx="53285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>
                <a:cs typeface="SimSun" panose="02010600030101010101" pitchFamily="2" charset="-122"/>
              </a:rPr>
              <a:t>應廣科技成立日期：</a:t>
            </a:r>
            <a:r>
              <a:rPr lang="en-US" altLang="zh-TW" sz="2000" b="1" dirty="0">
                <a:cs typeface="SimSun" panose="02010600030101010101" pitchFamily="2" charset="-122"/>
              </a:rPr>
              <a:t>2005</a:t>
            </a:r>
            <a:r>
              <a:rPr lang="zh-TW" altLang="en-US" sz="2000" b="1" dirty="0">
                <a:cs typeface="SimSun" panose="02010600030101010101" pitchFamily="2" charset="-122"/>
              </a:rPr>
              <a:t>年</a:t>
            </a:r>
            <a:r>
              <a:rPr lang="en-US" altLang="zh-TW" sz="2000" b="1" dirty="0">
                <a:cs typeface="SimSun" panose="02010600030101010101" pitchFamily="2" charset="-122"/>
              </a:rPr>
              <a:t>02</a:t>
            </a:r>
            <a:r>
              <a:rPr lang="zh-TW" altLang="en-US" sz="2000" b="1" dirty="0">
                <a:cs typeface="SimSun" panose="02010600030101010101" pitchFamily="2" charset="-122"/>
              </a:rPr>
              <a:t>月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cs typeface="SimSun" panose="02010600030101010101" pitchFamily="2" charset="-122"/>
              </a:rPr>
              <a:t>公司地點：新竹市</a:t>
            </a:r>
            <a:endParaRPr lang="en-US" altLang="zh-TW" sz="2000" b="1" dirty="0">
              <a:cs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cs typeface="SimSun" panose="02010600030101010101" pitchFamily="2" charset="-122"/>
              </a:rPr>
              <a:t>股</a:t>
            </a:r>
            <a:r>
              <a:rPr lang="zh-TW" altLang="en-US" sz="2000" b="1" dirty="0">
                <a:cs typeface="SimSun" panose="02010600030101010101" pitchFamily="2" charset="-122"/>
              </a:rPr>
              <a:t>本</a:t>
            </a:r>
            <a:r>
              <a:rPr lang="zh-TW" altLang="en-US" sz="2000" b="1" dirty="0" smtClean="0">
                <a:cs typeface="SimSun" panose="02010600030101010101" pitchFamily="2" charset="-122"/>
              </a:rPr>
              <a:t>：新臺幣</a:t>
            </a:r>
            <a:r>
              <a:rPr lang="en-US" altLang="zh-TW" sz="2000" b="1" dirty="0" smtClean="0">
                <a:cs typeface="SimSun" panose="02010600030101010101" pitchFamily="2" charset="-122"/>
              </a:rPr>
              <a:t>245,234</a:t>
            </a:r>
            <a:r>
              <a:rPr lang="zh-TW" altLang="en-US" sz="2000" b="1" dirty="0" smtClean="0">
                <a:cs typeface="SimSun" panose="02010600030101010101" pitchFamily="2" charset="-122"/>
              </a:rPr>
              <a:t>千元 </a:t>
            </a:r>
            <a:endParaRPr lang="en-US" altLang="zh-TW" sz="2000" b="1" dirty="0" smtClean="0">
              <a:cs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cs typeface="SimSun" panose="02010600030101010101" pitchFamily="2" charset="-122"/>
              </a:rPr>
              <a:t>員工</a:t>
            </a:r>
            <a:r>
              <a:rPr lang="zh-TW" altLang="en-US" sz="2000" b="1" dirty="0">
                <a:cs typeface="SimSun" panose="02010600030101010101" pitchFamily="2" charset="-122"/>
              </a:rPr>
              <a:t>人數</a:t>
            </a:r>
            <a:r>
              <a:rPr lang="zh-TW" altLang="en-US" sz="2000" b="1" dirty="0" smtClean="0">
                <a:cs typeface="SimSun" panose="02010600030101010101" pitchFamily="2" charset="-122"/>
              </a:rPr>
              <a:t>：</a:t>
            </a:r>
            <a:r>
              <a:rPr lang="en-US" altLang="zh-TW" sz="2000" b="1" dirty="0" smtClean="0">
                <a:cs typeface="SimSun" panose="02010600030101010101" pitchFamily="2" charset="-122"/>
              </a:rPr>
              <a:t>71</a:t>
            </a:r>
            <a:r>
              <a:rPr lang="zh-TW" altLang="en-US" sz="2000" b="1" dirty="0" smtClean="0">
                <a:cs typeface="SimSun" panose="02010600030101010101" pitchFamily="2" charset="-122"/>
              </a:rPr>
              <a:t>人 </a:t>
            </a:r>
            <a:endParaRPr lang="en-US" altLang="zh-TW" sz="2000" b="1" dirty="0" smtClean="0">
              <a:cs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cs typeface="SimSun" panose="02010600030101010101" pitchFamily="2" charset="-122"/>
              </a:rPr>
              <a:t>主要</a:t>
            </a:r>
            <a:r>
              <a:rPr lang="zh-TW" altLang="en-US" sz="2000" b="1" dirty="0">
                <a:cs typeface="SimSun" panose="02010600030101010101" pitchFamily="2" charset="-122"/>
              </a:rPr>
              <a:t>經營業務</a:t>
            </a:r>
            <a:r>
              <a:rPr lang="zh-TW" altLang="en-US" sz="2000" b="1" dirty="0" smtClean="0">
                <a:cs typeface="SimSun" panose="02010600030101010101" pitchFamily="2" charset="-122"/>
              </a:rPr>
              <a:t>：微控制器</a:t>
            </a:r>
            <a:r>
              <a:rPr lang="en-US" altLang="zh-TW" sz="2000" b="1" dirty="0" smtClean="0">
                <a:cs typeface="SimSun" panose="02010600030101010101" pitchFamily="2" charset="-122"/>
              </a:rPr>
              <a:t>IC </a:t>
            </a:r>
            <a:r>
              <a:rPr lang="zh-TW" altLang="en-US" sz="2000" b="1" dirty="0" smtClean="0">
                <a:cs typeface="SimSun" panose="02010600030101010101" pitchFamily="2" charset="-122"/>
              </a:rPr>
              <a:t>設計、銷售</a:t>
            </a:r>
            <a:endParaRPr lang="en-US" altLang="zh-TW" sz="2000" b="1" dirty="0" smtClean="0">
              <a:cs typeface="SimSun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00192" y="22318"/>
            <a:ext cx="2844228" cy="598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</a:rPr>
              <a:t>股票代號：</a:t>
            </a:r>
            <a:r>
              <a:rPr lang="en-US" altLang="zh-TW" sz="2800" b="1" dirty="0">
                <a:solidFill>
                  <a:srgbClr val="FF0000"/>
                </a:solidFill>
              </a:rPr>
              <a:t>6716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43608" y="4437112"/>
            <a:ext cx="67687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+mj-lt"/>
              </a:rPr>
              <a:t>說明：</a:t>
            </a:r>
            <a:endParaRPr lang="en-US" altLang="zh-TW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+mj-lt"/>
              </a:rPr>
              <a:t>2021</a:t>
            </a:r>
            <a:r>
              <a:rPr lang="zh-TW" altLang="en-US" dirty="0" smtClean="0">
                <a:latin typeface="+mj-lt"/>
              </a:rPr>
              <a:t>第三季營</a:t>
            </a:r>
            <a:r>
              <a:rPr lang="zh-TW" altLang="en-US" dirty="0">
                <a:latin typeface="+mj-lt"/>
              </a:rPr>
              <a:t>收</a:t>
            </a:r>
            <a:r>
              <a:rPr lang="zh-TW" altLang="en-US" dirty="0" smtClean="0">
                <a:latin typeface="+mj-lt"/>
              </a:rPr>
              <a:t>、毛利、淨利、每股盈餘，再創</a:t>
            </a:r>
            <a:r>
              <a:rPr lang="zh-TW" altLang="en-US" dirty="0">
                <a:latin typeface="+mj-lt"/>
              </a:rPr>
              <a:t>單季新</a:t>
            </a:r>
            <a:r>
              <a:rPr lang="zh-TW" altLang="en-US" dirty="0" smtClean="0">
                <a:latin typeface="+mj-lt"/>
              </a:rPr>
              <a:t>高</a:t>
            </a:r>
            <a:endParaRPr lang="en-US" altLang="zh-TW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+mj-lt"/>
              </a:rPr>
              <a:t>2021</a:t>
            </a:r>
            <a:r>
              <a:rPr lang="zh-TW" altLang="en-US" dirty="0" smtClean="0">
                <a:latin typeface="+mj-lt"/>
              </a:rPr>
              <a:t>第三季營</a:t>
            </a:r>
            <a:r>
              <a:rPr lang="zh-TW" altLang="en-US" dirty="0">
                <a:latin typeface="+mj-lt"/>
              </a:rPr>
              <a:t>收</a:t>
            </a:r>
            <a:r>
              <a:rPr lang="en-US" altLang="zh-TW" dirty="0" err="1" smtClean="0">
                <a:latin typeface="+mj-lt"/>
              </a:rPr>
              <a:t>YoY</a:t>
            </a:r>
            <a:r>
              <a:rPr lang="zh-TW" altLang="en-US" dirty="0" smtClean="0">
                <a:latin typeface="+mj-lt"/>
              </a:rPr>
              <a:t>為</a:t>
            </a:r>
            <a:r>
              <a:rPr lang="en-US" altLang="zh-TW" dirty="0" smtClean="0">
                <a:latin typeface="+mj-lt"/>
              </a:rPr>
              <a:t>45%</a:t>
            </a:r>
            <a:r>
              <a:rPr lang="zh-TW" altLang="en-US" dirty="0">
                <a:latin typeface="+mj-lt"/>
              </a:rPr>
              <a:t>、</a:t>
            </a:r>
            <a:r>
              <a:rPr lang="en-US" altLang="zh-TW" dirty="0" err="1" smtClean="0">
                <a:latin typeface="+mj-lt"/>
              </a:rPr>
              <a:t>QoQ</a:t>
            </a:r>
            <a:r>
              <a:rPr lang="zh-TW" altLang="en-US" dirty="0" smtClean="0">
                <a:latin typeface="+mj-lt"/>
              </a:rPr>
              <a:t>為</a:t>
            </a:r>
            <a:r>
              <a:rPr lang="en-US" altLang="zh-TW" dirty="0" smtClean="0">
                <a:latin typeface="+mj-lt"/>
              </a:rPr>
              <a:t>7%</a:t>
            </a:r>
            <a:endParaRPr lang="en-US" altLang="zh-TW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+mj-lt"/>
              </a:rPr>
              <a:t>第三季毛利率與第二季的水準相當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j-lt"/>
              </a:rPr>
              <a:t>費用</a:t>
            </a:r>
            <a:r>
              <a:rPr lang="zh-TW" altLang="en-US" dirty="0">
                <a:latin typeface="+mj-lt"/>
              </a:rPr>
              <a:t>率維持在</a:t>
            </a:r>
            <a:r>
              <a:rPr lang="en-US" altLang="zh-TW" dirty="0">
                <a:latin typeface="+mj-lt"/>
              </a:rPr>
              <a:t>20%</a:t>
            </a:r>
            <a:r>
              <a:rPr lang="zh-TW" altLang="en-US" dirty="0" smtClean="0">
                <a:latin typeface="+mj-lt"/>
              </a:rPr>
              <a:t>上下</a:t>
            </a:r>
            <a:endParaRPr lang="zh-TW" altLang="en-US" dirty="0">
              <a:latin typeface="+mj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962733"/>
              </p:ext>
            </p:extLst>
          </p:nvPr>
        </p:nvGraphicFramePr>
        <p:xfrm>
          <a:off x="1043608" y="1292060"/>
          <a:ext cx="7200800" cy="3240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4832"/>
                <a:gridCol w="1075822"/>
                <a:gridCol w="1075822"/>
                <a:gridCol w="1396092"/>
                <a:gridCol w="936104"/>
                <a:gridCol w="1152128"/>
              </a:tblGrid>
              <a:tr h="7468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2</a:t>
                      </a:r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021</a:t>
                      </a:r>
                    </a:p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第三季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2</a:t>
                      </a:r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020</a:t>
                      </a:r>
                    </a:p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第三季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相較去年</a:t>
                      </a:r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/>
                      </a:r>
                      <a:b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</a:b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同期變動</a:t>
                      </a:r>
                      <a:r>
                        <a:rPr 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2021</a:t>
                      </a:r>
                    </a:p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第二季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相較前一季變動</a:t>
                      </a:r>
                      <a:r>
                        <a:rPr 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營業收入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263,851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181,148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45.65%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245,883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7.31%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營業毛利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156,836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74,052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111.79%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145,801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7.57%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</a:rPr>
                        <a:t>毛利率</a:t>
                      </a:r>
                      <a:r>
                        <a:rPr lang="en-US" altLang="zh-TW" sz="1800" u="none" strike="noStrike">
                          <a:effectLst/>
                          <a:latin typeface="+mj-lt"/>
                          <a:ea typeface="+mn-ea"/>
                        </a:rPr>
                        <a:t>(%)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59%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41%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59%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</a:rPr>
                        <a:t>營業淨利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101,682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37,469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171.38%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96,640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</a:rPr>
                        <a:t>營業利益率</a:t>
                      </a:r>
                      <a:r>
                        <a:rPr lang="en-US" altLang="zh-TW" sz="1800" u="none" strike="noStrike">
                          <a:effectLst/>
                          <a:latin typeface="+mj-lt"/>
                          <a:ea typeface="+mn-ea"/>
                        </a:rPr>
                        <a:t>(%)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38%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21%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39%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</a:rPr>
                        <a:t>稅前淨利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102,062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34,192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198.50%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87,880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16.14%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2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</a:rPr>
                        <a:t>本期淨利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87,908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29,726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195.73%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76,245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15.30%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73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每股盈餘 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元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3.58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1.34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167.16%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3.42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4.68%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标题 1">
            <a:extLst>
              <a:ext uri="{FF2B5EF4-FFF2-40B4-BE49-F238E27FC236}">
                <a16:creationId xmlns:a16="http://schemas.microsoft.com/office/drawing/2014/main" xmlns="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簡明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合併損益表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81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95536" y="4149080"/>
            <a:ext cx="7956796" cy="170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說明：</a:t>
            </a:r>
            <a:endParaRPr lang="en-US" altLang="zh-TW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/>
              <a:t>A/D</a:t>
            </a:r>
            <a:r>
              <a:rPr lang="zh-TW" altLang="en-US" dirty="0">
                <a:cs typeface="Arial Unicode MS" panose="020B0604020202020204" pitchFamily="34" charset="-120"/>
              </a:rPr>
              <a:t>型</a:t>
            </a:r>
            <a:r>
              <a:rPr lang="zh-TW" altLang="en-US" dirty="0" smtClean="0">
                <a:cs typeface="Arial Unicode MS" panose="020B0604020202020204" pitchFamily="34" charset="-120"/>
              </a:rPr>
              <a:t>微處理器</a:t>
            </a:r>
            <a:r>
              <a:rPr lang="zh-TW" altLang="en-US" dirty="0" smtClean="0"/>
              <a:t>出貨金額</a:t>
            </a:r>
            <a:r>
              <a:rPr lang="zh-TW" altLang="en-US" dirty="0">
                <a:cs typeface="Arial Unicode MS" panose="020B0604020202020204" pitchFamily="34" charset="-120"/>
              </a:rPr>
              <a:t>佔比</a:t>
            </a:r>
            <a:r>
              <a:rPr lang="zh-TW" altLang="en-US" dirty="0" smtClean="0"/>
              <a:t>最高</a:t>
            </a:r>
            <a:r>
              <a:rPr lang="zh-TW" altLang="en-US" dirty="0"/>
              <a:t>，仍為出貨主流</a:t>
            </a:r>
            <a:endParaRPr lang="en-US" altLang="zh-TW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A/D</a:t>
            </a:r>
            <a:r>
              <a:rPr lang="zh-TW" altLang="en-US" dirty="0">
                <a:cs typeface="Arial Unicode MS" panose="020B0604020202020204" pitchFamily="34" charset="-120"/>
              </a:rPr>
              <a:t>型微處理器</a:t>
            </a:r>
            <a:r>
              <a:rPr lang="zh-TW" altLang="en-US" dirty="0" smtClean="0"/>
              <a:t>出貨</a:t>
            </a:r>
            <a:r>
              <a:rPr lang="zh-TW" altLang="en-US" dirty="0"/>
              <a:t>金額</a:t>
            </a:r>
            <a:r>
              <a:rPr lang="zh-TW" altLang="en-US" dirty="0" smtClean="0"/>
              <a:t>對比</a:t>
            </a:r>
            <a:r>
              <a:rPr lang="zh-TW" altLang="en-US" dirty="0"/>
              <a:t>去年</a:t>
            </a:r>
            <a:r>
              <a:rPr lang="zh-TW" altLang="en-US" dirty="0" smtClean="0"/>
              <a:t>同期及上一季，持續成長</a:t>
            </a:r>
            <a:endParaRPr lang="en-US" altLang="zh-TW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/>
              <a:t>BLDC</a:t>
            </a:r>
            <a:r>
              <a:rPr lang="zh-TW" altLang="en-US" dirty="0"/>
              <a:t>型</a:t>
            </a:r>
            <a:r>
              <a:rPr lang="zh-TW" altLang="en-US" dirty="0" smtClean="0"/>
              <a:t>出貨金額佔比有所成長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555941"/>
              </p:ext>
            </p:extLst>
          </p:nvPr>
        </p:nvGraphicFramePr>
        <p:xfrm>
          <a:off x="424883" y="1225543"/>
          <a:ext cx="8130238" cy="2579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2831"/>
                <a:gridCol w="1104062"/>
                <a:gridCol w="959267"/>
                <a:gridCol w="1122161"/>
                <a:gridCol w="959267"/>
                <a:gridCol w="1122161"/>
                <a:gridCol w="890489"/>
              </a:tblGrid>
              <a:tr h="3288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2021</a:t>
                      </a:r>
                    </a:p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第三季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2020</a:t>
                      </a:r>
                    </a:p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第三季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</a:rPr>
                        <a:t>2021</a:t>
                      </a:r>
                    </a:p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第二季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4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金額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佔比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(%)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金額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佔比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(%)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金額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佔比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(%)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20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I/O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型微處理器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59,941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23%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64,277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36%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64,267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26%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A/D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型微處理器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146,440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55%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78,289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43%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135,996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55%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BLDC</a:t>
                      </a:r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型微處理器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57,470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22%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38,582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21%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45,620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19%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40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合計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263,851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100%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181,148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49" rtl="0" eaLnBrk="1" fontAlgn="ctr" latinLnBrk="0" hangingPunct="1"/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100%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245,883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  <a:cs typeface="Arial Unicode MS" panose="020B0604020202020204" pitchFamily="34" charset="-120"/>
                        </a:rPr>
                        <a:t>100%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xmlns="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主要產品營收比重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07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668511" y="523811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簡明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合併綜合損益表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84053"/>
              </p:ext>
            </p:extLst>
          </p:nvPr>
        </p:nvGraphicFramePr>
        <p:xfrm>
          <a:off x="827584" y="1034048"/>
          <a:ext cx="7704856" cy="4339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/>
                <a:gridCol w="1170130"/>
                <a:gridCol w="1170130"/>
                <a:gridCol w="1170130"/>
                <a:gridCol w="1170130"/>
              </a:tblGrid>
              <a:tr h="5819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110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b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</a:b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第三季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109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b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</a:b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第三季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110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b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</a:b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前三季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109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b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</a:br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前三季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營業收入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263,851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181,148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718,097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490,557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營業毛利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156,836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74,052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407,522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201,440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營業損益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101,682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37,469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258,802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96,211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營業外收入及支出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380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(3,277)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(9,737)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(1,920)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  <a:latin typeface="+mj-lt"/>
                          <a:ea typeface="+mn-ea"/>
                        </a:rPr>
                        <a:t>稅前淨利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102,062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34,192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249,065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94,291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effectLst/>
                          <a:latin typeface="+mj-lt"/>
                          <a:ea typeface="+mn-ea"/>
                        </a:rPr>
                        <a:t>所得稅費用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(14,154)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(4,466)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(33,930)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(12,769)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本期淨利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損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87,908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29,726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215,135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81,522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本期其他綜合損益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稅後淨額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60,258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-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77,149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-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本期綜合損益總額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148,165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29,726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292,284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81,522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淨利歸屬於母公司業主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87,908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29,726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215,135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81,522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綜合損益總額歸屬於母公司業主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148,165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29,726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292,284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81,522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每股盈餘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+mj-lt"/>
                          <a:ea typeface="+mn-ea"/>
                        </a:rPr>
                        <a:t>元</a:t>
                      </a:r>
                      <a:r>
                        <a:rPr lang="en-US" altLang="zh-TW" sz="1800" u="none" strike="noStrike" dirty="0"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3.58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1.22(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註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8.77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3.42</a:t>
                      </a:r>
                      <a:r>
                        <a:rPr lang="en-US" altLang="zh-TW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註</a:t>
                      </a:r>
                      <a:r>
                        <a:rPr lang="en-US" altLang="zh-TW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740352" y="5589240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rgbClr val="000000"/>
                </a:solidFill>
              </a:rPr>
              <a:t>註</a:t>
            </a:r>
            <a:r>
              <a:rPr lang="en-US" altLang="zh-TW" sz="1200" dirty="0" smtClean="0">
                <a:solidFill>
                  <a:srgbClr val="000000"/>
                </a:solidFill>
              </a:rPr>
              <a:t>:</a:t>
            </a:r>
            <a:r>
              <a:rPr lang="zh-TW" altLang="en-US" sz="1200" dirty="0" smtClean="0">
                <a:solidFill>
                  <a:srgbClr val="000000"/>
                </a:solidFill>
              </a:rPr>
              <a:t>追溯調整</a:t>
            </a:r>
            <a:endParaRPr lang="zh-TW" altLang="en-US" sz="1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80945" y="5530006"/>
            <a:ext cx="7956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說明：</a:t>
            </a:r>
            <a:endParaRPr lang="en-US" altLang="zh-TW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/>
              <a:t>累計前三季營收</a:t>
            </a:r>
            <a:r>
              <a:rPr lang="en-US" altLang="zh-TW" dirty="0" smtClean="0"/>
              <a:t>YoY46%</a:t>
            </a:r>
            <a:r>
              <a:rPr lang="zh-TW" altLang="en-US" dirty="0" smtClean="0"/>
              <a:t>；淨利</a:t>
            </a:r>
            <a:r>
              <a:rPr lang="en-US" altLang="zh-TW" dirty="0" smtClean="0"/>
              <a:t>YoY260%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11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4703131" y="3911039"/>
            <a:ext cx="1869604" cy="2650977"/>
            <a:chOff x="7098291" y="3969570"/>
            <a:chExt cx="1869604" cy="2650977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1595" y="3969570"/>
              <a:ext cx="1475654" cy="14756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1888">
              <a:off x="7098291" y="5152528"/>
              <a:ext cx="1468019" cy="1468019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8530">
              <a:off x="8137905" y="5229393"/>
              <a:ext cx="829990" cy="1244984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18" y="3869764"/>
            <a:ext cx="1932082" cy="143117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050">
            <a:off x="7248239" y="5096689"/>
            <a:ext cx="1080993" cy="149027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63" y="5386693"/>
            <a:ext cx="751054" cy="785924"/>
          </a:xfrm>
          <a:prstGeom prst="rect">
            <a:avLst/>
          </a:prstGeom>
        </p:spPr>
      </p:pic>
      <p:sp>
        <p:nvSpPr>
          <p:cNvPr id="19" name="标题 1">
            <a:extLst>
              <a:ext uri="{FF2B5EF4-FFF2-40B4-BE49-F238E27FC236}">
                <a16:creationId xmlns="" xmlns:a16="http://schemas.microsoft.com/office/drawing/2014/main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122544" y="516840"/>
            <a:ext cx="49380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主要產品及應用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72" y="5472008"/>
            <a:ext cx="979571" cy="951300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1" y="4807217"/>
            <a:ext cx="1084907" cy="1280882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-14622" y="6477378"/>
            <a:ext cx="188453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" dirty="0" smtClean="0">
                <a:solidFill>
                  <a:schemeClr val="bg1">
                    <a:lumMod val="65000"/>
                  </a:schemeClr>
                </a:solidFill>
              </a:rPr>
              <a:t>圖片來源</a:t>
            </a:r>
            <a:r>
              <a:rPr lang="en-US" altLang="zh-TW" sz="50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zh-TW" altLang="en-US" sz="5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500" dirty="0" smtClean="0">
                <a:solidFill>
                  <a:schemeClr val="bg1">
                    <a:lumMod val="65000"/>
                  </a:schemeClr>
                </a:solidFill>
              </a:rPr>
              <a:t>Google &amp; </a:t>
            </a:r>
            <a:r>
              <a:rPr lang="en-US" altLang="zh-TW" sz="500" dirty="0" err="1" smtClean="0">
                <a:solidFill>
                  <a:schemeClr val="bg1">
                    <a:lumMod val="65000"/>
                  </a:schemeClr>
                </a:solidFill>
              </a:rPr>
              <a:t>PNGtree</a:t>
            </a:r>
            <a:endParaRPr lang="zh-TW" altLang="en-US" sz="5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3266" y="4760873"/>
            <a:ext cx="802400" cy="1692654"/>
          </a:xfrm>
          <a:prstGeom prst="rect">
            <a:avLst/>
          </a:prstGeom>
        </p:spPr>
      </p:pic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6336284" y="-27384"/>
            <a:ext cx="2844228" cy="598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</a:rPr>
              <a:t>股票代號：</a:t>
            </a:r>
            <a:r>
              <a:rPr lang="en-US" altLang="zh-TW" sz="2800" b="1" dirty="0">
                <a:solidFill>
                  <a:srgbClr val="FF0000"/>
                </a:solidFill>
              </a:rPr>
              <a:t>6716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760980" y="1135582"/>
            <a:ext cx="1741329" cy="2900937"/>
            <a:chOff x="57227" y="1124744"/>
            <a:chExt cx="1741329" cy="2900937"/>
          </a:xfrm>
        </p:grpSpPr>
        <p:grpSp>
          <p:nvGrpSpPr>
            <p:cNvPr id="48" name="群組 47"/>
            <p:cNvGrpSpPr/>
            <p:nvPr/>
          </p:nvGrpSpPr>
          <p:grpSpPr>
            <a:xfrm>
              <a:off x="57227" y="1124744"/>
              <a:ext cx="1741329" cy="2900937"/>
              <a:chOff x="3719700" y="1013594"/>
              <a:chExt cx="2961145" cy="2645158"/>
            </a:xfrm>
          </p:grpSpPr>
          <p:sp>
            <p:nvSpPr>
              <p:cNvPr id="49" name="矩形: 圆角 5">
                <a:extLst>
                  <a:ext uri="{FF2B5EF4-FFF2-40B4-BE49-F238E27FC236}">
                    <a16:creationId xmlns="" xmlns:a16="http://schemas.microsoft.com/office/drawing/2014/main" id="{DA177F7F-DD6C-452E-A118-11CA1192896F}"/>
                  </a:ext>
                </a:extLst>
              </p:cNvPr>
              <p:cNvSpPr/>
              <p:nvPr/>
            </p:nvSpPr>
            <p:spPr>
              <a:xfrm>
                <a:off x="3719700" y="1013594"/>
                <a:ext cx="2961145" cy="2631430"/>
              </a:xfrm>
              <a:prstGeom prst="roundRect">
                <a:avLst>
                  <a:gd name="adj" fmla="val 7707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="" xmlns:a16="http://schemas.microsoft.com/office/drawing/2014/main" id="{E4407CC4-5BF8-407F-AD9F-2C95A5094931}"/>
                  </a:ext>
                </a:extLst>
              </p:cNvPr>
              <p:cNvSpPr/>
              <p:nvPr/>
            </p:nvSpPr>
            <p:spPr>
              <a:xfrm>
                <a:off x="3730905" y="1346961"/>
                <a:ext cx="2949940" cy="644859"/>
              </a:xfrm>
              <a:prstGeom prst="rect">
                <a:avLst/>
              </a:prstGeom>
              <a:solidFill>
                <a:srgbClr val="C9A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消費性電子</a:t>
                </a:r>
              </a:p>
              <a:p>
                <a:pPr algn="ctr"/>
                <a:r>
                  <a:rPr lang="zh-TW" altLang="en-US" sz="2000" b="1" dirty="0" smtClean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微控制器</a:t>
                </a:r>
                <a:endParaRPr lang="zh-TW" altLang="en-US" sz="2000" b="1" dirty="0">
                  <a:solidFill>
                    <a:schemeClr val="accent2">
                      <a:lumMod val="50000"/>
                    </a:schemeClr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="" xmlns:a16="http://schemas.microsoft.com/office/drawing/2014/main" id="{471545FA-B734-44B5-A0A5-F2D8AAB5E757}"/>
                  </a:ext>
                </a:extLst>
              </p:cNvPr>
              <p:cNvSpPr/>
              <p:nvPr/>
            </p:nvSpPr>
            <p:spPr>
              <a:xfrm>
                <a:off x="3837452" y="1932819"/>
                <a:ext cx="2725638" cy="172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居家監控</a:t>
                </a: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噴霧器</a:t>
                </a: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消毒櫃 </a:t>
                </a: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行動電源</a:t>
                </a: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遙控器</a:t>
                </a:r>
                <a:endParaRPr lang="zh-CN" altLang="en-US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604232" y="116903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I/O</a:t>
              </a:r>
              <a:r>
                <a:rPr lang="zh-TW" altLang="en-US" dirty="0" smtClean="0"/>
                <a:t> </a:t>
              </a:r>
              <a:r>
                <a:rPr lang="zh-TW" altLang="en-US" dirty="0"/>
                <a:t>型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793997" y="1124744"/>
            <a:ext cx="1741329" cy="3986797"/>
            <a:chOff x="1871512" y="1124744"/>
            <a:chExt cx="1741329" cy="3986797"/>
          </a:xfrm>
        </p:grpSpPr>
        <p:grpSp>
          <p:nvGrpSpPr>
            <p:cNvPr id="10" name="群組 9"/>
            <p:cNvGrpSpPr/>
            <p:nvPr/>
          </p:nvGrpSpPr>
          <p:grpSpPr>
            <a:xfrm>
              <a:off x="1871512" y="1124744"/>
              <a:ext cx="1741329" cy="3986797"/>
              <a:chOff x="3719700" y="1013594"/>
              <a:chExt cx="2961145" cy="3635277"/>
            </a:xfrm>
          </p:grpSpPr>
          <p:sp>
            <p:nvSpPr>
              <p:cNvPr id="7" name="矩形: 圆角 5">
                <a:extLst>
                  <a:ext uri="{FF2B5EF4-FFF2-40B4-BE49-F238E27FC236}">
                    <a16:creationId xmlns="" xmlns:a16="http://schemas.microsoft.com/office/drawing/2014/main" id="{DA177F7F-DD6C-452E-A118-11CA1192896F}"/>
                  </a:ext>
                </a:extLst>
              </p:cNvPr>
              <p:cNvSpPr/>
              <p:nvPr/>
            </p:nvSpPr>
            <p:spPr>
              <a:xfrm>
                <a:off x="3719700" y="1013594"/>
                <a:ext cx="2961145" cy="2631430"/>
              </a:xfrm>
              <a:prstGeom prst="roundRect">
                <a:avLst>
                  <a:gd name="adj" fmla="val 7707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0099"/>
                  </a:solidFill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E4407CC4-5BF8-407F-AD9F-2C95A5094931}"/>
                  </a:ext>
                </a:extLst>
              </p:cNvPr>
              <p:cNvSpPr/>
              <p:nvPr/>
            </p:nvSpPr>
            <p:spPr>
              <a:xfrm>
                <a:off x="3730905" y="1346961"/>
                <a:ext cx="2949940" cy="644859"/>
              </a:xfrm>
              <a:prstGeom prst="rect">
                <a:avLst/>
              </a:prstGeom>
              <a:solidFill>
                <a:srgbClr val="C9A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智慧</a:t>
                </a:r>
                <a:r>
                  <a:rPr lang="zh-TW" altLang="en-US" sz="2000" b="1" dirty="0" smtClean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家電</a:t>
                </a:r>
                <a:endParaRPr lang="en-US" altLang="zh-TW" sz="2000" b="1" dirty="0" smtClean="0">
                  <a:solidFill>
                    <a:schemeClr val="accent2">
                      <a:lumMod val="50000"/>
                    </a:schemeClr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/>
                <a:r>
                  <a:rPr lang="zh-TW" altLang="en-US" sz="2000" b="1" dirty="0" smtClean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微控制器</a:t>
                </a:r>
                <a:endParaRPr lang="zh-TW" altLang="en-US" sz="2000" b="1" dirty="0">
                  <a:solidFill>
                    <a:schemeClr val="accent2">
                      <a:lumMod val="50000"/>
                    </a:schemeClr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471545FA-B734-44B5-A0A5-F2D8AAB5E757}"/>
                  </a:ext>
                </a:extLst>
              </p:cNvPr>
              <p:cNvSpPr/>
              <p:nvPr/>
            </p:nvSpPr>
            <p:spPr>
              <a:xfrm>
                <a:off x="3837452" y="1937892"/>
                <a:ext cx="2725638" cy="2710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小家電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觸</a:t>
                </a: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控微控制</a:t>
                </a: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器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智慧牙刷</a:t>
                </a: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消毒槍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藍芽耳機</a:t>
                </a: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endParaRPr lang="en-US" altLang="zh-TW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endParaRPr lang="zh-CN" altLang="en-US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文字方塊 66"/>
            <p:cNvSpPr txBox="1"/>
            <p:nvPr/>
          </p:nvSpPr>
          <p:spPr>
            <a:xfrm>
              <a:off x="2380537" y="1152213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A/D</a:t>
              </a:r>
              <a:r>
                <a:rPr lang="zh-TW" altLang="en-US" dirty="0" smtClean="0"/>
                <a:t> </a:t>
              </a:r>
              <a:r>
                <a:rPr lang="zh-TW" altLang="en-US" dirty="0"/>
                <a:t>型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923328" y="1141736"/>
            <a:ext cx="1790575" cy="2912040"/>
            <a:chOff x="3696392" y="1124744"/>
            <a:chExt cx="1790575" cy="2912040"/>
          </a:xfrm>
        </p:grpSpPr>
        <p:grpSp>
          <p:nvGrpSpPr>
            <p:cNvPr id="52" name="群組 51"/>
            <p:cNvGrpSpPr/>
            <p:nvPr/>
          </p:nvGrpSpPr>
          <p:grpSpPr>
            <a:xfrm>
              <a:off x="3696392" y="1124744"/>
              <a:ext cx="1790575" cy="2912040"/>
              <a:chOff x="3719700" y="1013594"/>
              <a:chExt cx="3044888" cy="2655282"/>
            </a:xfrm>
          </p:grpSpPr>
          <p:sp>
            <p:nvSpPr>
              <p:cNvPr id="53" name="矩形: 圆角 5">
                <a:extLst>
                  <a:ext uri="{FF2B5EF4-FFF2-40B4-BE49-F238E27FC236}">
                    <a16:creationId xmlns="" xmlns:a16="http://schemas.microsoft.com/office/drawing/2014/main" id="{DA177F7F-DD6C-452E-A118-11CA1192896F}"/>
                  </a:ext>
                </a:extLst>
              </p:cNvPr>
              <p:cNvSpPr/>
              <p:nvPr/>
            </p:nvSpPr>
            <p:spPr>
              <a:xfrm>
                <a:off x="3719700" y="1013594"/>
                <a:ext cx="2961145" cy="2631430"/>
              </a:xfrm>
              <a:prstGeom prst="roundRect">
                <a:avLst>
                  <a:gd name="adj" fmla="val 7707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0099"/>
                  </a:solidFill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="" xmlns:a16="http://schemas.microsoft.com/office/drawing/2014/main" id="{E4407CC4-5BF8-407F-AD9F-2C95A5094931}"/>
                  </a:ext>
                </a:extLst>
              </p:cNvPr>
              <p:cNvSpPr/>
              <p:nvPr/>
            </p:nvSpPr>
            <p:spPr>
              <a:xfrm>
                <a:off x="3730905" y="1346961"/>
                <a:ext cx="2949940" cy="644859"/>
              </a:xfrm>
              <a:prstGeom prst="rect">
                <a:avLst/>
              </a:prstGeom>
              <a:solidFill>
                <a:srgbClr val="C9A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 smtClean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智慧散熱風扇</a:t>
                </a:r>
                <a:endParaRPr lang="en-US" altLang="zh-TW" sz="2000" b="1" dirty="0" smtClean="0">
                  <a:solidFill>
                    <a:schemeClr val="accent2">
                      <a:lumMod val="50000"/>
                    </a:schemeClr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/>
                <a:r>
                  <a:rPr lang="zh-TW" altLang="en-US" sz="2000" b="1" dirty="0" smtClean="0">
                    <a:solidFill>
                      <a:schemeClr val="accent2">
                        <a:lumMod val="50000"/>
                      </a:schemeClr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微控制器</a:t>
                </a:r>
                <a:endParaRPr lang="zh-TW" altLang="en-US" sz="2000" b="1" dirty="0">
                  <a:solidFill>
                    <a:schemeClr val="accent2">
                      <a:lumMod val="50000"/>
                    </a:schemeClr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471545FA-B734-44B5-A0A5-F2D8AAB5E757}"/>
                  </a:ext>
                </a:extLst>
              </p:cNvPr>
              <p:cNvSpPr/>
              <p:nvPr/>
            </p:nvSpPr>
            <p:spPr>
              <a:xfrm>
                <a:off x="3719700" y="1942943"/>
                <a:ext cx="3044888" cy="172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伺服器</a:t>
                </a:r>
                <a:endParaRPr lang="zh-TW" altLang="en-US" b="1" dirty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顯示卡散熱風扇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電動車充電樁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直流風扇</a:t>
                </a:r>
                <a:r>
                  <a:rPr lang="en-US" altLang="zh-TW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/</a:t>
                </a: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吊扇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TW" altLang="en-US" b="1" dirty="0" smtClean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空氣濾淨</a:t>
                </a:r>
                <a:r>
                  <a:rPr lang="zh-TW" altLang="en-US" b="1" dirty="0">
                    <a:solidFill>
                      <a:srgbClr val="000099"/>
                    </a:solidFill>
                    <a:ea typeface="標楷體" panose="03000509000000000000" pitchFamily="65" charset="-120"/>
                    <a:sym typeface="Arial" panose="020B0604020202020204" pitchFamily="34" charset="0"/>
                  </a:rPr>
                  <a:t>機</a:t>
                </a:r>
                <a:endParaRPr lang="en-US" altLang="zh-TW" b="1" dirty="0" smtClean="0">
                  <a:solidFill>
                    <a:srgbClr val="000099"/>
                  </a:solidFill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8" name="文字方塊 67"/>
            <p:cNvSpPr txBox="1"/>
            <p:nvPr/>
          </p:nvSpPr>
          <p:spPr>
            <a:xfrm>
              <a:off x="4204706" y="1136893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BLDC</a:t>
              </a:r>
              <a:r>
                <a:rPr lang="zh-TW" altLang="en-US" dirty="0" smtClean="0"/>
                <a:t>型</a:t>
              </a:r>
              <a:endParaRPr lang="zh-TW" altLang="en-US" dirty="0"/>
            </a:p>
          </p:txBody>
        </p:sp>
      </p:grpSp>
      <p:pic>
        <p:nvPicPr>
          <p:cNvPr id="27" name="圖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7082" y="4270050"/>
            <a:ext cx="444861" cy="1147889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8990" y="4130648"/>
            <a:ext cx="920582" cy="966697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3263" y="5125055"/>
            <a:ext cx="1219448" cy="1444311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89988" y="4294929"/>
            <a:ext cx="926988" cy="22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244216" y="1524502"/>
            <a:ext cx="5576256" cy="784830"/>
          </a:xfrm>
          <a:prstGeom prst="rect">
            <a:avLst/>
          </a:prstGeom>
          <a:noFill/>
          <a:ln w="41275" cmpd="thickThin"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900" indent="-342900" defTabSz="1219200">
              <a:buClr>
                <a:srgbClr val="00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b="1" kern="0" dirty="0" smtClean="0">
                <a:latin typeface="+mj-lt"/>
                <a:cs typeface="+mn-ea"/>
              </a:rPr>
              <a:t>第四季展望</a:t>
            </a:r>
            <a:endParaRPr lang="en-US" altLang="zh-TW" b="1" kern="0" dirty="0">
              <a:latin typeface="+mj-lt"/>
              <a:cs typeface="+mn-ea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j-lt"/>
              </a:rPr>
              <a:t>晶圓產能吃緊依舊、市場需求動能不減</a:t>
            </a:r>
            <a:endParaRPr lang="en-US" altLang="zh-TW" dirty="0" smtClean="0">
              <a:latin typeface="+mj-lt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F5A56F34-943B-4203-B6C6-2FF6C3A5B779}"/>
              </a:ext>
            </a:extLst>
          </p:cNvPr>
          <p:cNvSpPr txBox="1">
            <a:spLocks/>
          </p:cNvSpPr>
          <p:nvPr/>
        </p:nvSpPr>
        <p:spPr>
          <a:xfrm>
            <a:off x="2122544" y="516840"/>
            <a:ext cx="49380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前瞻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827584" y="2420888"/>
            <a:ext cx="2879651" cy="2879651"/>
            <a:chOff x="57356" y="2185252"/>
            <a:chExt cx="2879651" cy="2879651"/>
          </a:xfrm>
        </p:grpSpPr>
        <p:grpSp>
          <p:nvGrpSpPr>
            <p:cNvPr id="8" name="Google Shape;3002;p29"/>
            <p:cNvGrpSpPr/>
            <p:nvPr/>
          </p:nvGrpSpPr>
          <p:grpSpPr>
            <a:xfrm>
              <a:off x="57356" y="2185252"/>
              <a:ext cx="2879651" cy="2879651"/>
              <a:chOff x="3273275" y="1575400"/>
              <a:chExt cx="2597400" cy="2597400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2" name="Google Shape;3003;p29"/>
              <p:cNvSpPr/>
              <p:nvPr/>
            </p:nvSpPr>
            <p:spPr>
              <a:xfrm>
                <a:off x="3273275" y="1575400"/>
                <a:ext cx="2597400" cy="2597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Google Shape;3004;p29"/>
              <p:cNvSpPr/>
              <p:nvPr/>
            </p:nvSpPr>
            <p:spPr>
              <a:xfrm>
                <a:off x="3307350" y="1609475"/>
                <a:ext cx="2529300" cy="25293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Google Shape;3005;p29"/>
              <p:cNvSpPr/>
              <p:nvPr/>
            </p:nvSpPr>
            <p:spPr>
              <a:xfrm>
                <a:off x="3647975" y="1950100"/>
                <a:ext cx="1848000" cy="18480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Google Shape;3006;p29"/>
              <p:cNvSpPr/>
              <p:nvPr/>
            </p:nvSpPr>
            <p:spPr>
              <a:xfrm>
                <a:off x="3685375" y="1987525"/>
                <a:ext cx="1773300" cy="17733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Google Shape;3007;p29"/>
              <p:cNvSpPr/>
              <p:nvPr/>
            </p:nvSpPr>
            <p:spPr>
              <a:xfrm>
                <a:off x="3719525" y="2021675"/>
                <a:ext cx="1704900" cy="1704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Google Shape;3012;p29"/>
            <p:cNvSpPr/>
            <p:nvPr/>
          </p:nvSpPr>
          <p:spPr>
            <a:xfrm>
              <a:off x="663135" y="2782305"/>
              <a:ext cx="1622000" cy="1622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Google Shape;3023;p29"/>
            <p:cNvSpPr txBox="1"/>
            <p:nvPr/>
          </p:nvSpPr>
          <p:spPr>
            <a:xfrm>
              <a:off x="827588" y="3203305"/>
              <a:ext cx="1655600" cy="4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altLang="zh-TW" sz="2265" kern="0" dirty="0" smtClean="0">
                  <a:cs typeface="+mn-ea"/>
                  <a:sym typeface="+mn-lt"/>
                </a:rPr>
                <a:t>MCU</a:t>
              </a:r>
              <a:endParaRPr kumimoji="0" sz="226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36" y="3159813"/>
              <a:ext cx="1438185" cy="737754"/>
            </a:xfrm>
            <a:prstGeom prst="rect">
              <a:avLst/>
            </a:prstGeom>
          </p:spPr>
        </p:pic>
      </p:grpSp>
      <p:sp>
        <p:nvSpPr>
          <p:cNvPr id="17" name="文字方塊 16"/>
          <p:cNvSpPr txBox="1"/>
          <p:nvPr/>
        </p:nvSpPr>
        <p:spPr>
          <a:xfrm>
            <a:off x="3959844" y="2836305"/>
            <a:ext cx="468052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+mj-lt"/>
              </a:rPr>
              <a:t>重點佈局</a:t>
            </a:r>
            <a:endParaRPr lang="en-US" altLang="zh-TW" b="1" dirty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j-lt"/>
              </a:rPr>
              <a:t>智能手環</a:t>
            </a:r>
            <a:r>
              <a:rPr lang="zh-TW" altLang="en-US" dirty="0">
                <a:latin typeface="+mj-lt"/>
              </a:rPr>
              <a:t>、</a:t>
            </a:r>
            <a:r>
              <a:rPr lang="zh-TW" altLang="en-US" dirty="0" smtClean="0">
                <a:latin typeface="+mj-lt"/>
              </a:rPr>
              <a:t>智能手錶</a:t>
            </a:r>
            <a:endParaRPr lang="en-US" altLang="zh-TW" dirty="0" smtClean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j-lt"/>
              </a:rPr>
              <a:t>高精度量測與無接觸人體感應技術</a:t>
            </a:r>
            <a:endParaRPr lang="en-US" altLang="zh-TW" dirty="0" smtClean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j-lt"/>
              </a:rPr>
              <a:t>電動車充電樁</a:t>
            </a:r>
            <a:endParaRPr lang="en-US" altLang="zh-TW" dirty="0" smtClean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 smtClean="0">
                <a:latin typeface="+mj-lt"/>
              </a:rPr>
              <a:t>VGA</a:t>
            </a:r>
            <a:r>
              <a:rPr lang="zh-TW" altLang="en-US" dirty="0" smtClean="0">
                <a:latin typeface="+mj-lt"/>
              </a:rPr>
              <a:t>顯示卡</a:t>
            </a:r>
            <a:endParaRPr lang="en-US" altLang="zh-TW" dirty="0" smtClean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j-lt"/>
              </a:rPr>
              <a:t>空氣濾淨機</a:t>
            </a:r>
            <a:endParaRPr lang="en-US" altLang="zh-TW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07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圖片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" y="1525934"/>
            <a:ext cx="9035988" cy="12623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0" y="1754814"/>
            <a:ext cx="9125490" cy="367240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734486" y="5517232"/>
            <a:ext cx="3157994" cy="886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</a:rPr>
              <a:t>股票代號：</a:t>
            </a:r>
            <a:r>
              <a:rPr lang="en-US" altLang="zh-TW" sz="3200" b="1" dirty="0">
                <a:solidFill>
                  <a:srgbClr val="FF0000"/>
                </a:solidFill>
              </a:rPr>
              <a:t>6716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34564" y="403519"/>
            <a:ext cx="5093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300" b="1" dirty="0" smtClean="0"/>
              <a:t>應廣科技股份有限公司</a:t>
            </a:r>
            <a:endParaRPr lang="en-US" altLang="zh-TW" sz="3300" b="1" dirty="0" smtClean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68" y="1988840"/>
            <a:ext cx="1814673" cy="181467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99592" y="2341574"/>
            <a:ext cx="310537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</a:rPr>
              <a:t>謝謝指教</a:t>
            </a:r>
            <a:endParaRPr lang="en-US" altLang="zh-TW" sz="46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</a:endParaRPr>
          </a:p>
          <a:p>
            <a:r>
              <a:rPr lang="en-US" altLang="zh-TW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</a:rPr>
              <a:t>THANK</a:t>
            </a: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</a:rPr>
              <a:t> </a:t>
            </a:r>
            <a:r>
              <a:rPr lang="en-US" altLang="zh-TW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</a:rPr>
              <a:t>YOU</a:t>
            </a:r>
          </a:p>
          <a:p>
            <a:r>
              <a:rPr lang="en-US" altLang="zh-TW" sz="115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</a:rPr>
              <a:t>For your attention!</a:t>
            </a:r>
            <a:endParaRPr lang="zh-TW" altLang="en-US" sz="115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1849">
            <a:off x="1942695" y="5199944"/>
            <a:ext cx="823075" cy="8230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7418">
            <a:off x="3372271" y="5866666"/>
            <a:ext cx="590667" cy="59066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5277">
            <a:off x="463159" y="4105689"/>
            <a:ext cx="1134184" cy="11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f1bb91f9-1041-4c5a-ac6f-5053a68bf64e"/>
</p:tagLst>
</file>

<file path=ppt/theme/theme1.xml><?xml version="1.0" encoding="utf-8"?>
<a:theme xmlns:a="http://schemas.openxmlformats.org/drawingml/2006/main" name="主题5">
  <a:themeElements>
    <a:clrScheme name="自定义 10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78343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78343"/>
      </a:hlink>
      <a:folHlink>
        <a:srgbClr val="BFBFBF"/>
      </a:folHlink>
    </a:clrScheme>
    <a:fontScheme name="自訂 4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4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12891</TotalTime>
  <Words>973</Words>
  <Application>Microsoft Office PowerPoint</Application>
  <PresentationFormat>如螢幕大小 (4:3)</PresentationFormat>
  <Paragraphs>343</Paragraphs>
  <Slides>11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Arial Unicode MS</vt:lpstr>
      <vt:lpstr>SimSun</vt:lpstr>
      <vt:lpstr>等线</vt:lpstr>
      <vt:lpstr>新細明體</vt:lpstr>
      <vt:lpstr>標楷體</vt:lpstr>
      <vt:lpstr>Arial</vt:lpstr>
      <vt:lpstr>Times New Roman</vt:lpstr>
      <vt:lpstr>Wingdings</vt:lpstr>
      <vt:lpstr>主题5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iSlide</Manager>
  <Company>iSlide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胡景雯</cp:lastModifiedBy>
  <cp:revision>1184</cp:revision>
  <cp:lastPrinted>2020-08-06T08:54:54Z</cp:lastPrinted>
  <dcterms:created xsi:type="dcterms:W3CDTF">2017-10-26T16:00:00Z</dcterms:created>
  <dcterms:modified xsi:type="dcterms:W3CDTF">2021-11-09T08:49:23Z</dcterms:modified>
  <cp:category>work report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a173570b-f82c-4049-95f2-66cf58a73903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t-shyu@microsoft.com</vt:lpwstr>
  </property>
  <property fmtid="{D5CDD505-2E9C-101B-9397-08002B2CF9AE}" pid="6" name="MSIP_Label_f42aa342-8706-4288-bd11-ebb85995028c_SetDate">
    <vt:lpwstr>2018-08-21T07:29:27.1923125Z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